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73" r:id="rId4"/>
    <p:sldId id="278" r:id="rId5"/>
    <p:sldId id="276" r:id="rId6"/>
    <p:sldId id="277" r:id="rId7"/>
    <p:sldId id="262" r:id="rId8"/>
    <p:sldId id="274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346"/>
    <a:srgbClr val="942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30"/>
  </p:normalViewPr>
  <p:slideViewPr>
    <p:cSldViewPr snapToGrid="0" snapToObjects="1">
      <p:cViewPr>
        <p:scale>
          <a:sx n="85" d="100"/>
          <a:sy n="85" d="100"/>
        </p:scale>
        <p:origin x="8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372A2-A43F-7C4F-9D49-C6D273EE55A9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CADBF-FC97-6146-83D4-3C97336CA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9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CADBF-FC97-6146-83D4-3C97336CA8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CADBF-FC97-6146-83D4-3C97336CA8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0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8045-DEF3-914D-AE4A-09BC5CDBB0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42F9D-0EC2-704D-A028-07D09D82F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AE021-E80E-2F46-A3D9-76C46F0CC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A8DB9-0F66-B245-AD2F-54EC2F5F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EF57E-EEBF-0348-980F-F6468D70D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992757-0E7B-994A-AB01-C2C427C2A0C0}"/>
              </a:ext>
            </a:extLst>
          </p:cNvPr>
          <p:cNvSpPr/>
          <p:nvPr userDrawn="1"/>
        </p:nvSpPr>
        <p:spPr>
          <a:xfrm>
            <a:off x="0" y="-22656"/>
            <a:ext cx="12192000" cy="924178"/>
          </a:xfrm>
          <a:prstGeom prst="rect">
            <a:avLst/>
          </a:prstGeom>
          <a:solidFill>
            <a:srgbClr val="E7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8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C86B-9C04-0243-9121-0ADD7C09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C47118-BF6F-2F4C-BBE4-1BCBEFC00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0E8A7-07D7-4C4A-83A5-FD13CE6A3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DA449-669C-E54B-A30C-44378352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86A29-E358-5042-BDFD-80F8C94B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6E308-7709-B24C-8615-0CB760A5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08D8-9A43-3645-ACD0-6F957BAD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BAA22-31CF-1345-B5B1-5BCAD87C3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A7863-234A-3E4A-85A3-67E41436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52B6-9495-8D4A-A349-3D59C045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27839-EFF9-0A4F-81B7-AA7DBF0B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16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858C00-91B3-6C4F-9AA1-5DD500B0B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24F8A-83A1-AA4B-9CE8-0D79F6895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B0879-9584-B440-930E-9C5863D5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53E93-09F1-C443-AEB9-9A742466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7D0E6-E6C2-FF43-BA0A-C49E5FD1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7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B9F25-F6B2-9541-9057-3738B6AC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A4E744-21A5-0144-8025-29900D2D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FA7A5-69FD-CB4B-8F06-C152CBF4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EE47C-A4FE-4E4B-908F-1F1322BAF333}"/>
              </a:ext>
            </a:extLst>
          </p:cNvPr>
          <p:cNvSpPr/>
          <p:nvPr userDrawn="1"/>
        </p:nvSpPr>
        <p:spPr>
          <a:xfrm>
            <a:off x="0" y="-22656"/>
            <a:ext cx="12192000" cy="924178"/>
          </a:xfrm>
          <a:prstGeom prst="rect">
            <a:avLst/>
          </a:prstGeom>
          <a:solidFill>
            <a:srgbClr val="E7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1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DC60-F1C9-684F-96DA-FB9F5570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B4F30-50D4-FB4F-B1E1-EC3772646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28B1B-9F06-524D-881D-53941037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E4B24-6804-5C43-B4C5-9439A72A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4A568-CDBF-3E4E-B5A3-A6E1B6B4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24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18D9-E00B-DD43-BDBE-B4A44FB6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8E932-1283-2E44-9D61-ECB820851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94F4E-9757-B343-A571-63316823E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AEAD-7C94-B44E-A7B4-3666F9A96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7789D-453A-294E-8B9D-3FAA86E7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54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B49F-7392-124C-8DB4-C1A28EC6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52C6-34B4-1946-A139-C89F498AC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84331-E4EC-FD4E-85DC-2398047A7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06CF9-2C8E-1F42-A850-3DA08C50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A980E-699E-614B-8B6D-B6B7035F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90EE1-A4CF-8440-B30D-9DE4043B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0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D777-6920-D448-B8A3-29554A8C5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DFC48-AF7F-3546-A269-1BDECE541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5D5A0-039B-7A40-89FA-3E4A659D3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1F5BF-3BAF-154E-86E8-61E7F3522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4B468D-655B-0C45-995A-B86F2B0CB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66659-B1F9-1C45-B244-FFBA5A47F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6715A-CB71-F445-A70E-197D67D19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909ED-7CBA-4340-9D5C-5E6B68F1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9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C3F19-65F6-5747-96D7-1E519E27F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D7981-B873-8F42-9DB5-BD135FF75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9FE89-63CB-D146-9264-D03996413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11E8E-15F7-9F4C-9369-E327595E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2C376-C7E8-6C4C-96F9-DE05A954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C2EC91-0D71-D346-B903-1A3E8B3E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D0687-FDF4-C246-AF89-9F36B296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3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54C95-48CF-A044-86C4-45A0CCD64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B5E5-A562-0F4C-BC9E-CFD8FFCE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11D48-A0D2-FB4D-9908-58BF26F2C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C1AAF-EF57-4B40-B377-754432675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7694D-75CA-C540-9104-E8855349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42E7B-16E8-B849-A1F1-576958E2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4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A1BD9E-6331-744C-8776-71F94009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C7F8D-38F4-7045-9D24-49C9A5F8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16A5D-B4E7-E347-A47D-9092096FF3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5BD61-9DBB-9B44-B174-1D8FE773B955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542A5-F029-FD48-9098-DD9C51D70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91C4C-36A7-9F48-B562-8D204577F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ACF4-B6F5-3C41-AA79-CBA6967ADA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2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E237DE-E246-2841-97A5-92D14F13A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691"/>
            <a:ext cx="12192000" cy="69826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5E85BF-1E18-A24B-825B-E3A0CD13F559}"/>
              </a:ext>
            </a:extLst>
          </p:cNvPr>
          <p:cNvSpPr/>
          <p:nvPr/>
        </p:nvSpPr>
        <p:spPr>
          <a:xfrm>
            <a:off x="728133" y="3572933"/>
            <a:ext cx="5113867" cy="829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2A28ED-3760-3246-A835-1B734B8F4C0E}"/>
              </a:ext>
            </a:extLst>
          </p:cNvPr>
          <p:cNvSpPr txBox="1">
            <a:spLocks/>
          </p:cNvSpPr>
          <p:nvPr/>
        </p:nvSpPr>
        <p:spPr>
          <a:xfrm>
            <a:off x="838970" y="3734019"/>
            <a:ext cx="5113867" cy="10423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 by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Anurag James Singh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39D62C-84FC-5F41-844D-6F379AF700DC}"/>
              </a:ext>
            </a:extLst>
          </p:cNvPr>
          <p:cNvSpPr/>
          <p:nvPr/>
        </p:nvSpPr>
        <p:spPr>
          <a:xfrm>
            <a:off x="728133" y="2586038"/>
            <a:ext cx="7544330" cy="1042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ADD335-4216-DE43-8D61-E34DE5898A31}"/>
              </a:ext>
            </a:extLst>
          </p:cNvPr>
          <p:cNvSpPr txBox="1">
            <a:spLocks/>
          </p:cNvSpPr>
          <p:nvPr/>
        </p:nvSpPr>
        <p:spPr>
          <a:xfrm>
            <a:off x="838970" y="2992245"/>
            <a:ext cx="9762355" cy="5529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latin typeface="Raleway" panose="020B0503030101060003" pitchFamily="34" charset="77"/>
                <a:cs typeface="Arial" panose="020B0604020202020204" pitchFamily="34" charset="0"/>
              </a:rPr>
              <a:t>Clustering Assignment - HELP International</a:t>
            </a:r>
          </a:p>
        </p:txBody>
      </p:sp>
    </p:spTree>
    <p:extLst>
      <p:ext uri="{BB962C8B-B14F-4D97-AF65-F5344CB8AC3E}">
        <p14:creationId xmlns:p14="http://schemas.microsoft.com/office/powerpoint/2010/main" val="406199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16EF67-A89C-3C45-B0CB-6C5877FF5AFD}"/>
              </a:ext>
            </a:extLst>
          </p:cNvPr>
          <p:cNvSpPr/>
          <p:nvPr/>
        </p:nvSpPr>
        <p:spPr>
          <a:xfrm>
            <a:off x="0" y="900545"/>
            <a:ext cx="4516583" cy="5957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6AC352-D279-CE47-B1BC-4AD22F5FDE5F}"/>
              </a:ext>
            </a:extLst>
          </p:cNvPr>
          <p:cNvSpPr txBox="1">
            <a:spLocks/>
          </p:cNvSpPr>
          <p:nvPr/>
        </p:nvSpPr>
        <p:spPr>
          <a:xfrm>
            <a:off x="217476" y="1109484"/>
            <a:ext cx="4063578" cy="27282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rgbClr val="E73346"/>
                </a:solidFill>
                <a:latin typeface="Raleway SemiBold" panose="020B0503030101060003" pitchFamily="34" charset="77"/>
              </a:rPr>
              <a:t>To categorize the countries using socio-economic and health factors that determine the overall development of the country, and suggest the countries which the CEO needs to focus on the most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88CE483-A467-164C-B167-AECCCA98C015}"/>
              </a:ext>
            </a:extLst>
          </p:cNvPr>
          <p:cNvSpPr txBox="1">
            <a:spLocks/>
          </p:cNvSpPr>
          <p:nvPr/>
        </p:nvSpPr>
        <p:spPr>
          <a:xfrm>
            <a:off x="387439" y="-216079"/>
            <a:ext cx="41291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Raleway" panose="020B0503030101060003" pitchFamily="34" charset="77"/>
              </a:rPr>
              <a:t>PROBLEM STATEMENT</a:t>
            </a:r>
            <a:endParaRPr lang="en-US" sz="2400" b="1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B35FDD-7D12-2749-AE4A-DB15301E1DD1}"/>
              </a:ext>
            </a:extLst>
          </p:cNvPr>
          <p:cNvSpPr txBox="1">
            <a:spLocks/>
          </p:cNvSpPr>
          <p:nvPr/>
        </p:nvSpPr>
        <p:spPr>
          <a:xfrm>
            <a:off x="217476" y="4430365"/>
            <a:ext cx="2725749" cy="1047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Raleway SemiBold" panose="020B0503030101060003" pitchFamily="34" charset="77"/>
              </a:rPr>
              <a:t>Resources given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Raleway SemiBold" panose="020B0503030101060003" pitchFamily="34" charset="77"/>
              </a:rPr>
              <a:t>   • 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Raleway SemiBold" panose="020B0503030101060003" pitchFamily="34" charset="77"/>
              </a:rPr>
              <a:t>Country.csv</a:t>
            </a:r>
            <a:endParaRPr lang="en-US" sz="1800" b="1" dirty="0">
              <a:solidFill>
                <a:schemeClr val="bg2">
                  <a:lumMod val="25000"/>
                </a:schemeClr>
              </a:solidFill>
              <a:latin typeface="Raleway SemiBold" panose="020B0503030101060003" pitchFamily="34" charset="77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Raleway SemiBold" panose="020B0503030101060003" pitchFamily="34" charset="77"/>
              </a:rPr>
              <a:t>   • Data-</a:t>
            </a:r>
            <a:r>
              <a:rPr lang="en-US" sz="1800" b="1" dirty="0" err="1">
                <a:solidFill>
                  <a:schemeClr val="bg2">
                    <a:lumMod val="25000"/>
                  </a:schemeClr>
                </a:solidFill>
                <a:latin typeface="Raleway SemiBold" panose="020B0503030101060003" pitchFamily="34" charset="77"/>
              </a:rPr>
              <a:t>Dictionary.csv</a:t>
            </a:r>
            <a:endParaRPr lang="en-US" sz="1800" b="1" dirty="0">
              <a:solidFill>
                <a:schemeClr val="bg2">
                  <a:lumMod val="25000"/>
                </a:schemeClr>
              </a:solidFill>
              <a:latin typeface="Raleway SemiBold" panose="020B05030301010600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62C43-6DFF-F544-9722-C8D7FB247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6"/>
          <a:stretch/>
        </p:blipFill>
        <p:spPr>
          <a:xfrm>
            <a:off x="4516582" y="900543"/>
            <a:ext cx="7675417" cy="59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16EF67-A89C-3C45-B0CB-6C5877FF5AFD}"/>
              </a:ext>
            </a:extLst>
          </p:cNvPr>
          <p:cNvSpPr/>
          <p:nvPr/>
        </p:nvSpPr>
        <p:spPr>
          <a:xfrm>
            <a:off x="0" y="900545"/>
            <a:ext cx="4516583" cy="5957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6AC352-D279-CE47-B1BC-4AD22F5FDE5F}"/>
              </a:ext>
            </a:extLst>
          </p:cNvPr>
          <p:cNvSpPr txBox="1">
            <a:spLocks/>
          </p:cNvSpPr>
          <p:nvPr/>
        </p:nvSpPr>
        <p:spPr>
          <a:xfrm>
            <a:off x="217475" y="1067919"/>
            <a:ext cx="4174415" cy="608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E73346"/>
                </a:solidFill>
                <a:latin typeface="Raleway SemiBold" panose="020B0503030101060003" pitchFamily="34" charset="77"/>
              </a:rPr>
              <a:t>The analysis Approach can be summarized in the below key points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88CE483-A467-164C-B167-AECCCA98C015}"/>
              </a:ext>
            </a:extLst>
          </p:cNvPr>
          <p:cNvSpPr txBox="1">
            <a:spLocks/>
          </p:cNvSpPr>
          <p:nvPr/>
        </p:nvSpPr>
        <p:spPr>
          <a:xfrm>
            <a:off x="387439" y="-216079"/>
            <a:ext cx="41291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Raleway" panose="020B0503030101060003" pitchFamily="34" charset="77"/>
              </a:rPr>
              <a:t>ANALYSIS APPROACH</a:t>
            </a:r>
            <a:endParaRPr lang="en-US" sz="2400" b="1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D6E38-0639-D244-827E-6688211DAE6B}"/>
              </a:ext>
            </a:extLst>
          </p:cNvPr>
          <p:cNvSpPr txBox="1">
            <a:spLocks/>
          </p:cNvSpPr>
          <p:nvPr/>
        </p:nvSpPr>
        <p:spPr>
          <a:xfrm>
            <a:off x="217475" y="1843339"/>
            <a:ext cx="4049725" cy="4723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buClr>
                <a:srgbClr val="E73346"/>
              </a:buClr>
              <a:buFont typeface="Wingdings" pitchFamily="2" charset="2"/>
              <a:buChar char="§"/>
            </a:pPr>
            <a:r>
              <a:rPr lang="en-US" sz="1800" b="1" dirty="0">
                <a:latin typeface="Raleway SemiBold" panose="020B0503030101060003" pitchFamily="34" charset="77"/>
              </a:rPr>
              <a:t>Read &amp; Understand Data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400" b="1" dirty="0">
                <a:latin typeface="Raleway SemiBold" panose="020B0503030101060003" pitchFamily="34" charset="77"/>
              </a:rPr>
              <a:t> Understand the country dataset using the data dictionary</a:t>
            </a: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Clr>
                <a:srgbClr val="E73346"/>
              </a:buClr>
              <a:buFont typeface="Wingdings" pitchFamily="2" charset="2"/>
              <a:buChar char="§"/>
            </a:pPr>
            <a:r>
              <a:rPr lang="en-US" sz="1800" b="1" dirty="0">
                <a:latin typeface="Raleway SemiBold" panose="020B0503030101060003" pitchFamily="34" charset="77"/>
              </a:rPr>
              <a:t>EDA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400" b="1" dirty="0">
                <a:latin typeface="Raleway SemiBold" panose="020B0503030101060003" pitchFamily="34" charset="77"/>
              </a:rPr>
              <a:t>Handling of missing values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400" b="1" dirty="0">
                <a:latin typeface="Raleway SemiBold" panose="020B0503030101060003" pitchFamily="34" charset="77"/>
              </a:rPr>
              <a:t>Update Features to their true values</a:t>
            </a: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Clr>
                <a:srgbClr val="E73346"/>
              </a:buClr>
              <a:buFont typeface="Wingdings" pitchFamily="2" charset="2"/>
              <a:buChar char="§"/>
            </a:pPr>
            <a:r>
              <a:rPr lang="en-US" sz="1800" b="1" dirty="0">
                <a:latin typeface="Raleway SemiBold" panose="020B0503030101060003" pitchFamily="34" charset="77"/>
              </a:rPr>
              <a:t>Univariate analysis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400" b="1" dirty="0">
                <a:latin typeface="Raleway SemiBold" panose="020B0503030101060003" pitchFamily="34" charset="77"/>
              </a:rPr>
              <a:t>Distribution plot of all features</a:t>
            </a:r>
            <a:endParaRPr lang="en-US" sz="1800" b="1" dirty="0">
              <a:latin typeface="Raleway SemiBold" panose="020B0503030101060003" pitchFamily="34" charset="77"/>
            </a:endParaRP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Clr>
                <a:srgbClr val="E73346"/>
              </a:buClr>
              <a:buFont typeface="Wingdings" pitchFamily="2" charset="2"/>
              <a:buChar char="§"/>
            </a:pPr>
            <a:r>
              <a:rPr lang="en-US" sz="1800" b="1" dirty="0">
                <a:latin typeface="Raleway SemiBold" panose="020B0503030101060003" pitchFamily="34" charset="77"/>
              </a:rPr>
              <a:t>Outlier analysis and handling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400" b="1" dirty="0">
                <a:latin typeface="Raleway SemiBold" panose="020B0503030101060003" pitchFamily="34" charset="77"/>
              </a:rPr>
              <a:t>Capping higher end values with the 95</a:t>
            </a:r>
            <a:r>
              <a:rPr lang="en-US" sz="1400" b="1" baseline="30000" dirty="0">
                <a:latin typeface="Raleway SemiBold" panose="020B0503030101060003" pitchFamily="34" charset="77"/>
              </a:rPr>
              <a:t>th</a:t>
            </a:r>
            <a:r>
              <a:rPr lang="en-US" sz="1400" b="1" dirty="0">
                <a:latin typeface="Raleway SemiBold" panose="020B0503030101060003" pitchFamily="34" charset="77"/>
              </a:rPr>
              <a:t> percentile</a:t>
            </a: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Clr>
                <a:srgbClr val="E73346"/>
              </a:buClr>
              <a:buFont typeface="Wingdings" pitchFamily="2" charset="2"/>
              <a:buChar char="§"/>
            </a:pPr>
            <a:r>
              <a:rPr lang="en-US" sz="1800" b="1" dirty="0">
                <a:latin typeface="Raleway SemiBold" panose="020B0503030101060003" pitchFamily="34" charset="77"/>
              </a:rPr>
              <a:t>Standard Scaling</a:t>
            </a: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Clr>
                <a:srgbClr val="E73346"/>
              </a:buClr>
              <a:buFont typeface="Wingdings" pitchFamily="2" charset="2"/>
              <a:buChar char="§"/>
            </a:pPr>
            <a:r>
              <a:rPr lang="en-US" sz="1800" b="1" dirty="0">
                <a:latin typeface="Raleway SemiBold" panose="020B0503030101060003" pitchFamily="34" charset="77"/>
              </a:rPr>
              <a:t>Hopkins Test</a:t>
            </a: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Clr>
                <a:srgbClr val="E73346"/>
              </a:buClr>
              <a:buFont typeface="Wingdings" pitchFamily="2" charset="2"/>
              <a:buChar char="§"/>
            </a:pPr>
            <a:r>
              <a:rPr lang="en-US" sz="1800" b="1" dirty="0">
                <a:latin typeface="Raleway SemiBold" panose="020B0503030101060003" pitchFamily="34" charset="77"/>
              </a:rPr>
              <a:t>Clustering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400" b="1" dirty="0">
                <a:latin typeface="Raleway SemiBold" panose="020B0503030101060003" pitchFamily="34" charset="77"/>
              </a:rPr>
              <a:t>Hierarchical Clustering</a:t>
            </a:r>
          </a:p>
          <a:p>
            <a:pPr marL="742950" lvl="1" indent="-285750" algn="l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400" b="1" dirty="0" err="1">
                <a:latin typeface="Raleway SemiBold" panose="020B0503030101060003" pitchFamily="34" charset="77"/>
              </a:rPr>
              <a:t>Kmeans</a:t>
            </a:r>
            <a:r>
              <a:rPr lang="en-US" sz="1400" b="1" dirty="0">
                <a:latin typeface="Raleway SemiBold" panose="020B0503030101060003" pitchFamily="34" charset="77"/>
              </a:rPr>
              <a:t> Clustering</a:t>
            </a: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Clr>
                <a:srgbClr val="E73346"/>
              </a:buClr>
              <a:buFont typeface="Wingdings" pitchFamily="2" charset="2"/>
              <a:buChar char="§"/>
            </a:pPr>
            <a:r>
              <a:rPr lang="en-US" sz="1800" b="1" dirty="0">
                <a:latin typeface="Raleway SemiBold" panose="020B0503030101060003" pitchFamily="34" charset="77"/>
              </a:rPr>
              <a:t>Cluster profiling</a:t>
            </a:r>
          </a:p>
          <a:p>
            <a:pPr marL="285750" indent="-285750" algn="l">
              <a:lnSpc>
                <a:spcPct val="100000"/>
              </a:lnSpc>
              <a:spcBef>
                <a:spcPts val="300"/>
              </a:spcBef>
              <a:buClr>
                <a:srgbClr val="E73346"/>
              </a:buClr>
              <a:buFont typeface="Wingdings" pitchFamily="2" charset="2"/>
              <a:buChar char="§"/>
            </a:pPr>
            <a:r>
              <a:rPr lang="en-US" sz="1800" b="1" dirty="0">
                <a:latin typeface="Raleway SemiBold" panose="020B0503030101060003" pitchFamily="34" charset="77"/>
              </a:rPr>
              <a:t>Conclusion</a:t>
            </a:r>
          </a:p>
        </p:txBody>
      </p:sp>
      <p:pic>
        <p:nvPicPr>
          <p:cNvPr id="3" name="Picture 2" descr="A picture containing table, water, building, sitting&#10;&#10;Description automatically generated">
            <a:extLst>
              <a:ext uri="{FF2B5EF4-FFF2-40B4-BE49-F238E27FC236}">
                <a16:creationId xmlns:a16="http://schemas.microsoft.com/office/drawing/2014/main" id="{411D2B58-C3EF-FC40-83A8-000C38E2E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5" r="12748"/>
          <a:stretch/>
        </p:blipFill>
        <p:spPr>
          <a:xfrm>
            <a:off x="4516583" y="900543"/>
            <a:ext cx="7675417" cy="595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7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16EF67-A89C-3C45-B0CB-6C5877FF5AFD}"/>
              </a:ext>
            </a:extLst>
          </p:cNvPr>
          <p:cNvSpPr/>
          <p:nvPr/>
        </p:nvSpPr>
        <p:spPr>
          <a:xfrm>
            <a:off x="0" y="900545"/>
            <a:ext cx="4516583" cy="5957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88CE483-A467-164C-B167-AECCCA98C015}"/>
              </a:ext>
            </a:extLst>
          </p:cNvPr>
          <p:cNvSpPr txBox="1">
            <a:spLocks/>
          </p:cNvSpPr>
          <p:nvPr/>
        </p:nvSpPr>
        <p:spPr>
          <a:xfrm>
            <a:off x="387438" y="-216079"/>
            <a:ext cx="52275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Raleway" panose="020B0503030101060003" pitchFamily="34" charset="77"/>
              </a:rPr>
              <a:t>EDA &amp; OUTLIER HANDLING</a:t>
            </a:r>
            <a:endParaRPr lang="en-US" sz="2400" b="1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0AB68E-CBDB-5746-99AF-69FDBE3E711C}"/>
              </a:ext>
            </a:extLst>
          </p:cNvPr>
          <p:cNvSpPr txBox="1">
            <a:spLocks/>
          </p:cNvSpPr>
          <p:nvPr/>
        </p:nvSpPr>
        <p:spPr>
          <a:xfrm>
            <a:off x="233734" y="1109484"/>
            <a:ext cx="4087583" cy="5491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Analyse Missing values</a:t>
            </a:r>
          </a:p>
          <a:p>
            <a:pPr marL="342900" indent="-34290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rgbClr val="E73346"/>
                </a:solidFill>
              </a:rPr>
              <a:t>Update</a:t>
            </a:r>
            <a:r>
              <a:rPr lang="en-IN" sz="1800" dirty="0"/>
              <a:t> exports, health and imports as their true values followed by a </a:t>
            </a:r>
            <a:r>
              <a:rPr lang="en-IN" sz="1800" b="1" dirty="0">
                <a:solidFill>
                  <a:srgbClr val="E73346"/>
                </a:solidFill>
              </a:rPr>
              <a:t>distribution</a:t>
            </a:r>
            <a:r>
              <a:rPr lang="en-IN" sz="1800" dirty="0"/>
              <a:t> </a:t>
            </a:r>
            <a:r>
              <a:rPr lang="en-IN" sz="1800" b="1" dirty="0">
                <a:solidFill>
                  <a:srgbClr val="E73346"/>
                </a:solidFill>
              </a:rPr>
              <a:t>plot</a:t>
            </a:r>
            <a:r>
              <a:rPr lang="en-IN" sz="1800" dirty="0"/>
              <a:t> for all the attributes</a:t>
            </a:r>
            <a:endParaRPr lang="en-IN" sz="1800" dirty="0">
              <a:solidFill>
                <a:srgbClr val="E7334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Outlier Handling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/>
              <a:t>Capping the outliers with the feature’s</a:t>
            </a:r>
            <a:br>
              <a:rPr lang="en-IN" sz="1400" dirty="0"/>
            </a:br>
            <a:r>
              <a:rPr lang="en-IN" sz="1400" b="1" dirty="0">
                <a:solidFill>
                  <a:srgbClr val="E73346"/>
                </a:solidFill>
              </a:rPr>
              <a:t>95</a:t>
            </a:r>
            <a:r>
              <a:rPr lang="en-IN" sz="1400" b="1" baseline="30000" dirty="0">
                <a:solidFill>
                  <a:srgbClr val="E73346"/>
                </a:solidFill>
              </a:rPr>
              <a:t>th</a:t>
            </a:r>
            <a:r>
              <a:rPr lang="en-IN" sz="1400" b="1" dirty="0">
                <a:solidFill>
                  <a:srgbClr val="E73346"/>
                </a:solidFill>
              </a:rPr>
              <a:t> quantile </a:t>
            </a:r>
            <a:r>
              <a:rPr lang="en-IN" sz="1400" dirty="0"/>
              <a:t>value, only for the </a:t>
            </a:r>
            <a:r>
              <a:rPr lang="en-IN" sz="1400" b="1" dirty="0">
                <a:solidFill>
                  <a:srgbClr val="E73346"/>
                </a:solidFill>
              </a:rPr>
              <a:t>higher end entries</a:t>
            </a:r>
            <a:r>
              <a:rPr lang="en-IN" sz="1400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Scaling of data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E73346"/>
                </a:solidFill>
              </a:rPr>
              <a:t>Standard Scaler </a:t>
            </a:r>
            <a:r>
              <a:rPr lang="en-IN" sz="1400" dirty="0"/>
              <a:t>was used to scale the features of the data 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Executing Hopkins Test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/>
              <a:t>Hopkins test was used to check the cluster tendency of the data set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With a value of </a:t>
            </a:r>
            <a:r>
              <a:rPr lang="en-IN" sz="1800" b="1" dirty="0">
                <a:solidFill>
                  <a:srgbClr val="E73346"/>
                </a:solidFill>
              </a:rPr>
              <a:t>85</a:t>
            </a:r>
            <a:r>
              <a:rPr lang="en-IN" sz="1800" dirty="0"/>
              <a:t> for the </a:t>
            </a:r>
            <a:r>
              <a:rPr lang="en-IN" sz="1800" b="1" dirty="0">
                <a:solidFill>
                  <a:srgbClr val="E73346"/>
                </a:solidFill>
              </a:rPr>
              <a:t>Hopkins Test</a:t>
            </a:r>
            <a:r>
              <a:rPr lang="en-IN" sz="1800" dirty="0"/>
              <a:t> it is clear that the data set is suitable for clustering using the below algorithms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b="1" dirty="0" err="1">
                <a:solidFill>
                  <a:srgbClr val="E73346"/>
                </a:solidFill>
              </a:rPr>
              <a:t>Kmeans</a:t>
            </a:r>
            <a:endParaRPr lang="en-IN" sz="1400" b="1" dirty="0">
              <a:solidFill>
                <a:srgbClr val="E73346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E73346"/>
                </a:solidFill>
              </a:rPr>
              <a:t>Hierarchical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E73346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785167-1E06-104A-BDD7-E98FEFF9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287" y="1050445"/>
            <a:ext cx="3610287" cy="3641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B516F-38B4-DC4C-B381-F7C372F6A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836" y="3079167"/>
            <a:ext cx="3610287" cy="362282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4C50FB-8936-0746-9386-B548D9FF5F8E}"/>
              </a:ext>
            </a:extLst>
          </p:cNvPr>
          <p:cNvSpPr txBox="1">
            <a:spLocks/>
          </p:cNvSpPr>
          <p:nvPr/>
        </p:nvSpPr>
        <p:spPr>
          <a:xfrm>
            <a:off x="8810344" y="1903963"/>
            <a:ext cx="2809269" cy="34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/>
              <a:t>Before Outlier Handling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A2DEAE8-11BE-9A47-8191-ECCC29BF7FCD}"/>
              </a:ext>
            </a:extLst>
          </p:cNvPr>
          <p:cNvSpPr txBox="1">
            <a:spLocks/>
          </p:cNvSpPr>
          <p:nvPr/>
        </p:nvSpPr>
        <p:spPr>
          <a:xfrm>
            <a:off x="5614987" y="5441642"/>
            <a:ext cx="2237406" cy="365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/>
              <a:t>After Outlier Handling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FF5A8EF-6751-9A43-AA4C-90777382E01B}"/>
              </a:ext>
            </a:extLst>
          </p:cNvPr>
          <p:cNvSpPr/>
          <p:nvPr/>
        </p:nvSpPr>
        <p:spPr>
          <a:xfrm rot="10800000">
            <a:off x="8409836" y="1888764"/>
            <a:ext cx="400508" cy="329783"/>
          </a:xfrm>
          <a:prstGeom prst="rightArrow">
            <a:avLst/>
          </a:prstGeom>
          <a:solidFill>
            <a:srgbClr val="E7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BF118AB-D7DD-4543-8184-C868DAA37725}"/>
              </a:ext>
            </a:extLst>
          </p:cNvPr>
          <p:cNvSpPr/>
          <p:nvPr/>
        </p:nvSpPr>
        <p:spPr>
          <a:xfrm>
            <a:off x="7886331" y="5411662"/>
            <a:ext cx="400508" cy="329783"/>
          </a:xfrm>
          <a:prstGeom prst="rightArrow">
            <a:avLst/>
          </a:prstGeom>
          <a:solidFill>
            <a:srgbClr val="E73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52BCCA-32AB-234A-83FB-7A57067324B5}"/>
              </a:ext>
            </a:extLst>
          </p:cNvPr>
          <p:cNvSpPr txBox="1">
            <a:spLocks/>
          </p:cNvSpPr>
          <p:nvPr/>
        </p:nvSpPr>
        <p:spPr>
          <a:xfrm>
            <a:off x="387439" y="-202224"/>
            <a:ext cx="39767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Raleway" panose="020B0503030101060003" pitchFamily="34" charset="77"/>
              </a:rPr>
              <a:t>KMEANS CLUSTERING</a:t>
            </a:r>
            <a:endParaRPr lang="en-US" sz="2400" b="1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9653D1-49B4-CD4A-A911-7706DEA09E3A}"/>
              </a:ext>
            </a:extLst>
          </p:cNvPr>
          <p:cNvSpPr txBox="1">
            <a:spLocks/>
          </p:cNvSpPr>
          <p:nvPr/>
        </p:nvSpPr>
        <p:spPr>
          <a:xfrm>
            <a:off x="387439" y="1109484"/>
            <a:ext cx="10515600" cy="394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7D8D1C-BF68-B241-8C46-5EA86906A1A9}"/>
              </a:ext>
            </a:extLst>
          </p:cNvPr>
          <p:cNvSpPr/>
          <p:nvPr/>
        </p:nvSpPr>
        <p:spPr>
          <a:xfrm>
            <a:off x="0" y="900545"/>
            <a:ext cx="4516583" cy="5957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2E8959-4DC5-B249-96FB-863981E6241F}"/>
              </a:ext>
            </a:extLst>
          </p:cNvPr>
          <p:cNvSpPr txBox="1">
            <a:spLocks/>
          </p:cNvSpPr>
          <p:nvPr/>
        </p:nvSpPr>
        <p:spPr>
          <a:xfrm>
            <a:off x="276598" y="1109484"/>
            <a:ext cx="4087583" cy="4847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To define the number of clusters,  we used the elbow curve as well as the silhouette analysis which gave us n=3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The number of countries in the clusters formed are as follows</a:t>
            </a:r>
            <a:br>
              <a:rPr lang="en-IN" sz="1800" dirty="0"/>
            </a:br>
            <a:r>
              <a:rPr lang="en-IN" sz="1800" dirty="0"/>
              <a:t>	</a:t>
            </a:r>
            <a:r>
              <a:rPr lang="en-IN" sz="1800" dirty="0">
                <a:solidFill>
                  <a:srgbClr val="E73346"/>
                </a:solidFill>
              </a:rPr>
              <a:t>0 - 49	</a:t>
            </a:r>
            <a:br>
              <a:rPr lang="en-IN" sz="1800" dirty="0">
                <a:solidFill>
                  <a:srgbClr val="E73346"/>
                </a:solidFill>
              </a:rPr>
            </a:br>
            <a:r>
              <a:rPr lang="en-IN" sz="1800" dirty="0">
                <a:solidFill>
                  <a:srgbClr val="E73346"/>
                </a:solidFill>
              </a:rPr>
              <a:t>	1 - 37</a:t>
            </a:r>
            <a:br>
              <a:rPr lang="en-IN" sz="1800" dirty="0">
                <a:solidFill>
                  <a:srgbClr val="E73346"/>
                </a:solidFill>
              </a:rPr>
            </a:br>
            <a:r>
              <a:rPr lang="en-IN" sz="1800" dirty="0">
                <a:solidFill>
                  <a:srgbClr val="E73346"/>
                </a:solidFill>
              </a:rPr>
              <a:t>	2 - 81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The Univariate analysis on clusters shows us the following observations.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/>
              <a:t>The GDPP of 37 countries belonging to Cluster 1 have the highest </a:t>
            </a:r>
            <a:r>
              <a:rPr lang="en-IN" sz="1400" dirty="0" err="1"/>
              <a:t>gdpp</a:t>
            </a:r>
            <a:r>
              <a:rPr lang="en-IN" sz="1400" dirty="0"/>
              <a:t> whereas the GDP of 49 countries belonging to Cluster 0 have the lowest </a:t>
            </a:r>
            <a:r>
              <a:rPr lang="en-IN" sz="1400" dirty="0" err="1"/>
              <a:t>gdpp</a:t>
            </a:r>
            <a:r>
              <a:rPr lang="en-IN" sz="1400" dirty="0"/>
              <a:t> amongst all countries of the dataset.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/>
              <a:t>The Child mortality rate of 49 country belonging to Cluster 0 have the highest Child mortality rate amongst all countries of the dataset.</a:t>
            </a: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680C1ED1-9E15-BB46-9620-588F8F9F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139" y="1149932"/>
            <a:ext cx="3939186" cy="2609833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AD6C372-950E-6A44-908D-252BB9B8E03F}"/>
              </a:ext>
            </a:extLst>
          </p:cNvPr>
          <p:cNvSpPr txBox="1">
            <a:spLocks/>
          </p:cNvSpPr>
          <p:nvPr/>
        </p:nvSpPr>
        <p:spPr>
          <a:xfrm>
            <a:off x="9737291" y="1829364"/>
            <a:ext cx="1747637" cy="345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/>
              <a:t>Silhouette Curve</a:t>
            </a:r>
            <a:endParaRPr lang="en-IN" sz="1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AAB529-A10D-D144-A8E2-74718FEB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214" y="1261889"/>
            <a:ext cx="3757785" cy="2511731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76D990-9BB7-E04F-BCDA-CB92861BD5FB}"/>
              </a:ext>
            </a:extLst>
          </p:cNvPr>
          <p:cNvSpPr txBox="1">
            <a:spLocks/>
          </p:cNvSpPr>
          <p:nvPr/>
        </p:nvSpPr>
        <p:spPr>
          <a:xfrm>
            <a:off x="6291683" y="1829365"/>
            <a:ext cx="1469074" cy="345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dirty="0"/>
              <a:t>Elbow Curve</a:t>
            </a:r>
            <a:endParaRPr lang="en-IN" sz="1400" dirty="0"/>
          </a:p>
        </p:txBody>
      </p:sp>
      <p:pic>
        <p:nvPicPr>
          <p:cNvPr id="20" name="Picture 19" descr="A picture containing screenshot, clock&#10;&#10;Description automatically generated">
            <a:extLst>
              <a:ext uri="{FF2B5EF4-FFF2-40B4-BE49-F238E27FC236}">
                <a16:creationId xmlns:a16="http://schemas.microsoft.com/office/drawing/2014/main" id="{7D01B10B-5145-3D4D-8F62-4DF20C426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779" y="4252724"/>
            <a:ext cx="3759720" cy="2369264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D768F7F8-2411-174C-95E6-C04904498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776" y="4174835"/>
            <a:ext cx="3585912" cy="24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6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52BCCA-32AB-234A-83FB-7A57067324B5}"/>
              </a:ext>
            </a:extLst>
          </p:cNvPr>
          <p:cNvSpPr txBox="1">
            <a:spLocks/>
          </p:cNvSpPr>
          <p:nvPr/>
        </p:nvSpPr>
        <p:spPr>
          <a:xfrm>
            <a:off x="387439" y="-2022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Raleway" panose="020B0503030101060003" pitchFamily="34" charset="77"/>
              </a:rPr>
              <a:t>KMEANS CLUSTERING</a:t>
            </a:r>
            <a:endParaRPr lang="en-US" sz="2400" b="1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9653D1-49B4-CD4A-A911-7706DEA09E3A}"/>
              </a:ext>
            </a:extLst>
          </p:cNvPr>
          <p:cNvSpPr txBox="1">
            <a:spLocks/>
          </p:cNvSpPr>
          <p:nvPr/>
        </p:nvSpPr>
        <p:spPr>
          <a:xfrm>
            <a:off x="387439" y="1109484"/>
            <a:ext cx="10515600" cy="394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7D8D1C-BF68-B241-8C46-5EA86906A1A9}"/>
              </a:ext>
            </a:extLst>
          </p:cNvPr>
          <p:cNvSpPr/>
          <p:nvPr/>
        </p:nvSpPr>
        <p:spPr>
          <a:xfrm>
            <a:off x="0" y="900545"/>
            <a:ext cx="4516583" cy="5957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56B4A9-1CDD-DB4B-B924-299E8743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779" y="4044042"/>
            <a:ext cx="7274622" cy="19789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2E8959-4DC5-B249-96FB-863981E6241F}"/>
              </a:ext>
            </a:extLst>
          </p:cNvPr>
          <p:cNvSpPr txBox="1">
            <a:spLocks/>
          </p:cNvSpPr>
          <p:nvPr/>
        </p:nvSpPr>
        <p:spPr>
          <a:xfrm>
            <a:off x="276598" y="1109484"/>
            <a:ext cx="4087583" cy="474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On further analysis based on cluster profiling, countries in cluster ‘zero’ seemed to be suffering the most due to low income, </a:t>
            </a:r>
            <a:r>
              <a:rPr lang="en-IN" sz="1800" dirty="0" err="1"/>
              <a:t>gdpp</a:t>
            </a:r>
            <a:r>
              <a:rPr lang="en-IN" sz="1800" dirty="0"/>
              <a:t> along with a high child mortality rate.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E73346"/>
                </a:solidFill>
              </a:rPr>
              <a:t>Cluster 0</a:t>
            </a:r>
            <a:r>
              <a:rPr lang="en-IN" sz="1400" dirty="0"/>
              <a:t> has the </a:t>
            </a:r>
            <a:r>
              <a:rPr lang="en-IN" sz="1400" dirty="0">
                <a:solidFill>
                  <a:srgbClr val="E73346"/>
                </a:solidFill>
              </a:rPr>
              <a:t>least income </a:t>
            </a:r>
            <a:r>
              <a:rPr lang="en-IN" sz="1400" dirty="0"/>
              <a:t>and </a:t>
            </a:r>
            <a:r>
              <a:rPr lang="en-IN" sz="1400" dirty="0" err="1">
                <a:solidFill>
                  <a:srgbClr val="E73346"/>
                </a:solidFill>
              </a:rPr>
              <a:t>gdpp</a:t>
            </a:r>
            <a:r>
              <a:rPr lang="en-IN" sz="1400" dirty="0"/>
              <a:t> whereas cluster 1 has good high income and </a:t>
            </a:r>
            <a:r>
              <a:rPr lang="en-IN" sz="1400" dirty="0" err="1"/>
              <a:t>gdpp</a:t>
            </a:r>
            <a:endParaRPr lang="en-IN" sz="1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E73346"/>
                </a:solidFill>
              </a:rPr>
              <a:t>Cluster 0 </a:t>
            </a:r>
            <a:r>
              <a:rPr lang="en-IN" sz="1400" dirty="0"/>
              <a:t>has </a:t>
            </a:r>
            <a:r>
              <a:rPr lang="en-IN" sz="1400" dirty="0">
                <a:solidFill>
                  <a:srgbClr val="E73346"/>
                </a:solidFill>
              </a:rPr>
              <a:t>high </a:t>
            </a:r>
            <a:r>
              <a:rPr lang="en-IN" sz="1400" dirty="0" err="1">
                <a:solidFill>
                  <a:srgbClr val="E73346"/>
                </a:solidFill>
              </a:rPr>
              <a:t>child_mort</a:t>
            </a:r>
            <a:r>
              <a:rPr lang="en-IN" sz="1400" dirty="0">
                <a:solidFill>
                  <a:srgbClr val="E73346"/>
                </a:solidFill>
              </a:rPr>
              <a:t> </a:t>
            </a:r>
            <a:r>
              <a:rPr lang="en-IN" sz="1400" dirty="0"/>
              <a:t>and Cluster 1 has high </a:t>
            </a:r>
            <a:r>
              <a:rPr lang="en-IN" sz="1400" dirty="0" err="1"/>
              <a:t>gdpp</a:t>
            </a:r>
            <a:r>
              <a:rPr lang="en-IN" sz="1400" dirty="0"/>
              <a:t> and low </a:t>
            </a:r>
            <a:r>
              <a:rPr lang="en-IN" sz="1400" dirty="0" err="1"/>
              <a:t>child_mort</a:t>
            </a:r>
            <a:endParaRPr lang="en-IN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After sorting, the countries on ‘low </a:t>
            </a:r>
            <a:r>
              <a:rPr lang="en-IN" sz="1800" dirty="0" err="1"/>
              <a:t>gdpp</a:t>
            </a:r>
            <a:r>
              <a:rPr lang="en-IN" sz="1800" dirty="0"/>
              <a:t>’, ‘low income’ and ‘high </a:t>
            </a:r>
            <a:r>
              <a:rPr lang="en-IN" sz="1800" dirty="0" err="1"/>
              <a:t>child_mort</a:t>
            </a:r>
            <a:r>
              <a:rPr lang="en-IN" sz="1800" dirty="0"/>
              <a:t>’, we got the final set of countries which are in dire need of aid and require the immediate attention of the CEO.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E73346"/>
                </a:solidFill>
              </a:rPr>
              <a:t>Burundi - Liberia – Congo Dem. Rep. - Niger - Sierra Leone - Madagascar - Mozambique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38624A-1755-7B46-AE0D-393C460253D4}"/>
              </a:ext>
            </a:extLst>
          </p:cNvPr>
          <p:cNvSpPr/>
          <p:nvPr/>
        </p:nvSpPr>
        <p:spPr>
          <a:xfrm>
            <a:off x="10953838" y="4056568"/>
            <a:ext cx="961563" cy="1966464"/>
          </a:xfrm>
          <a:prstGeom prst="rect">
            <a:avLst/>
          </a:prstGeom>
          <a:noFill/>
          <a:ln w="19050">
            <a:solidFill>
              <a:srgbClr val="E73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CE5B30-5BB1-A642-B525-10C2A257FFB6}"/>
              </a:ext>
            </a:extLst>
          </p:cNvPr>
          <p:cNvSpPr/>
          <p:nvPr/>
        </p:nvSpPr>
        <p:spPr>
          <a:xfrm>
            <a:off x="5056110" y="4056568"/>
            <a:ext cx="1039890" cy="1966464"/>
          </a:xfrm>
          <a:prstGeom prst="rect">
            <a:avLst/>
          </a:prstGeom>
          <a:noFill/>
          <a:ln w="19050">
            <a:solidFill>
              <a:srgbClr val="E73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44671B4-583B-B946-BE03-30C5ED24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9" y="1107075"/>
            <a:ext cx="3669883" cy="2386770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47F16B40-6423-7345-A032-19D407E46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839" y="1109484"/>
            <a:ext cx="3481454" cy="23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52BCCA-32AB-234A-83FB-7A57067324B5}"/>
              </a:ext>
            </a:extLst>
          </p:cNvPr>
          <p:cNvSpPr txBox="1">
            <a:spLocks/>
          </p:cNvSpPr>
          <p:nvPr/>
        </p:nvSpPr>
        <p:spPr>
          <a:xfrm>
            <a:off x="387439" y="-2022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Raleway" panose="020B0503030101060003" pitchFamily="34" charset="77"/>
              </a:rPr>
              <a:t>HIERARCHICAL CLUSTERING</a:t>
            </a:r>
            <a:endParaRPr lang="en-US" sz="2400" b="1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9653D1-49B4-CD4A-A911-7706DEA09E3A}"/>
              </a:ext>
            </a:extLst>
          </p:cNvPr>
          <p:cNvSpPr txBox="1">
            <a:spLocks/>
          </p:cNvSpPr>
          <p:nvPr/>
        </p:nvSpPr>
        <p:spPr>
          <a:xfrm>
            <a:off x="387439" y="1109484"/>
            <a:ext cx="10515600" cy="394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7D8D1C-BF68-B241-8C46-5EA86906A1A9}"/>
              </a:ext>
            </a:extLst>
          </p:cNvPr>
          <p:cNvSpPr/>
          <p:nvPr/>
        </p:nvSpPr>
        <p:spPr>
          <a:xfrm>
            <a:off x="0" y="900545"/>
            <a:ext cx="4516583" cy="5957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2E8959-4DC5-B249-96FB-863981E6241F}"/>
              </a:ext>
            </a:extLst>
          </p:cNvPr>
          <p:cNvSpPr txBox="1">
            <a:spLocks/>
          </p:cNvSpPr>
          <p:nvPr/>
        </p:nvSpPr>
        <p:spPr>
          <a:xfrm>
            <a:off x="276598" y="1109484"/>
            <a:ext cx="4087583" cy="5499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E73346"/>
                </a:solidFill>
              </a:rPr>
              <a:t>Complete</a:t>
            </a:r>
            <a:r>
              <a:rPr lang="en-IN" sz="1800" dirty="0"/>
              <a:t> linkage </a:t>
            </a:r>
            <a:r>
              <a:rPr lang="en-IN" sz="1800" dirty="0" err="1"/>
              <a:t>Dendogram</a:t>
            </a:r>
            <a:r>
              <a:rPr lang="en-IN" sz="1800" dirty="0"/>
              <a:t> was used for clustering with </a:t>
            </a:r>
            <a:r>
              <a:rPr lang="en-IN" sz="1800" dirty="0">
                <a:solidFill>
                  <a:srgbClr val="E73346"/>
                </a:solidFill>
              </a:rPr>
              <a:t>n=3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The number of countries in the clusters formed are as follows</a:t>
            </a:r>
            <a:br>
              <a:rPr lang="en-IN" sz="1800" dirty="0"/>
            </a:br>
            <a:r>
              <a:rPr lang="en-IN" sz="1800" dirty="0"/>
              <a:t>	</a:t>
            </a:r>
            <a:r>
              <a:rPr lang="en-IN" sz="1800" dirty="0">
                <a:solidFill>
                  <a:srgbClr val="E73346"/>
                </a:solidFill>
              </a:rPr>
              <a:t>0 - 122</a:t>
            </a:r>
            <a:br>
              <a:rPr lang="en-IN" sz="1800" dirty="0">
                <a:solidFill>
                  <a:srgbClr val="E73346"/>
                </a:solidFill>
              </a:rPr>
            </a:br>
            <a:r>
              <a:rPr lang="en-IN" sz="1800" dirty="0">
                <a:solidFill>
                  <a:srgbClr val="E73346"/>
                </a:solidFill>
              </a:rPr>
              <a:t>	1 - 38</a:t>
            </a:r>
            <a:br>
              <a:rPr lang="en-IN" sz="1800" dirty="0">
                <a:solidFill>
                  <a:srgbClr val="E73346"/>
                </a:solidFill>
              </a:rPr>
            </a:br>
            <a:r>
              <a:rPr lang="en-IN" sz="1800" dirty="0">
                <a:solidFill>
                  <a:srgbClr val="E73346"/>
                </a:solidFill>
              </a:rPr>
              <a:t>	2 - 7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The Univariate analysis on clusters shows us the following observations.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/>
              <a:t>The GDPP of 38 countries belonging to Cluster 1 have the highest </a:t>
            </a:r>
            <a:r>
              <a:rPr lang="en-IN" sz="1400" dirty="0" err="1"/>
              <a:t>gdpp</a:t>
            </a:r>
            <a:r>
              <a:rPr lang="en-IN" sz="1400" dirty="0"/>
              <a:t> whereas the GDP of 122 countries belonging to Cluster 0 have the lowest </a:t>
            </a:r>
            <a:r>
              <a:rPr lang="en-IN" sz="1400" dirty="0" err="1"/>
              <a:t>gdpp</a:t>
            </a:r>
            <a:r>
              <a:rPr lang="en-IN" sz="1400" dirty="0"/>
              <a:t> amongst all countries of the dataset.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/>
              <a:t>The Income of 7 country belonging to Cluster 2 has the highest Income whereas the Income of 122 countries belonging to Cluster 1 have the lowest Income amongst all countries of the dataset.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/>
              <a:t>The Child mortality rate of 122 country belonging to Cluster 0 have the highest Child mortality rate amongst all countries of the dataset.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76F24BF9-6099-0042-A2E9-58D3DC783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340" y="1192220"/>
            <a:ext cx="3793826" cy="2576180"/>
          </a:xfrm>
          <a:prstGeom prst="rect">
            <a:avLst/>
          </a:prstGeom>
        </p:spPr>
      </p:pic>
      <p:pic>
        <p:nvPicPr>
          <p:cNvPr id="18" name="Picture 17" descr="A screenshot of a video game&#10;&#10;Description automatically generated">
            <a:extLst>
              <a:ext uri="{FF2B5EF4-FFF2-40B4-BE49-F238E27FC236}">
                <a16:creationId xmlns:a16="http://schemas.microsoft.com/office/drawing/2014/main" id="{4BF28221-A90C-9F49-AFA4-84F45D2F8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487" y="1236748"/>
            <a:ext cx="3782785" cy="2479625"/>
          </a:xfrm>
          <a:prstGeom prst="rect">
            <a:avLst/>
          </a:prstGeom>
        </p:spPr>
      </p:pic>
      <p:pic>
        <p:nvPicPr>
          <p:cNvPr id="23" name="Picture 22" descr="A picture containing clock&#10;&#10;Description automatically generated">
            <a:extLst>
              <a:ext uri="{FF2B5EF4-FFF2-40B4-BE49-F238E27FC236}">
                <a16:creationId xmlns:a16="http://schemas.microsoft.com/office/drawing/2014/main" id="{D92DAE0D-3F8D-7645-966C-82010E7DE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961" y="4128870"/>
            <a:ext cx="3408311" cy="23351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3EDCBC0-8C3E-ED4C-88C9-436A7ACE1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677" y="4128869"/>
            <a:ext cx="3611521" cy="24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7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52BCCA-32AB-234A-83FB-7A57067324B5}"/>
              </a:ext>
            </a:extLst>
          </p:cNvPr>
          <p:cNvSpPr txBox="1">
            <a:spLocks/>
          </p:cNvSpPr>
          <p:nvPr/>
        </p:nvSpPr>
        <p:spPr>
          <a:xfrm>
            <a:off x="387439" y="-2022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Raleway" panose="020B0503030101060003" pitchFamily="34" charset="77"/>
              </a:rPr>
              <a:t>HIERARCHICAL CLUSTERING</a:t>
            </a:r>
            <a:endParaRPr lang="en-US" sz="2400" b="1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9653D1-49B4-CD4A-A911-7706DEA09E3A}"/>
              </a:ext>
            </a:extLst>
          </p:cNvPr>
          <p:cNvSpPr txBox="1">
            <a:spLocks/>
          </p:cNvSpPr>
          <p:nvPr/>
        </p:nvSpPr>
        <p:spPr>
          <a:xfrm>
            <a:off x="387439" y="1109484"/>
            <a:ext cx="10515600" cy="394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7D8D1C-BF68-B241-8C46-5EA86906A1A9}"/>
              </a:ext>
            </a:extLst>
          </p:cNvPr>
          <p:cNvSpPr/>
          <p:nvPr/>
        </p:nvSpPr>
        <p:spPr>
          <a:xfrm>
            <a:off x="0" y="900545"/>
            <a:ext cx="4516583" cy="5957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2E8959-4DC5-B249-96FB-863981E6241F}"/>
              </a:ext>
            </a:extLst>
          </p:cNvPr>
          <p:cNvSpPr txBox="1">
            <a:spLocks/>
          </p:cNvSpPr>
          <p:nvPr/>
        </p:nvSpPr>
        <p:spPr>
          <a:xfrm>
            <a:off x="276598" y="1109484"/>
            <a:ext cx="4087583" cy="474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On further analysis based on cluster profiling, countries in cluster ‘zero’ seemed to be suffering the most due to low income, </a:t>
            </a:r>
            <a:r>
              <a:rPr lang="en-IN" sz="1800" dirty="0" err="1"/>
              <a:t>gdpp</a:t>
            </a:r>
            <a:r>
              <a:rPr lang="en-IN" sz="1800" dirty="0"/>
              <a:t> along with a high child mortality rate.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E73346"/>
                </a:solidFill>
              </a:rPr>
              <a:t>Cluster 0</a:t>
            </a:r>
            <a:r>
              <a:rPr lang="en-IN" sz="1400" dirty="0"/>
              <a:t> has the </a:t>
            </a:r>
            <a:r>
              <a:rPr lang="en-IN" sz="1400" dirty="0">
                <a:solidFill>
                  <a:srgbClr val="E73346"/>
                </a:solidFill>
              </a:rPr>
              <a:t>least income </a:t>
            </a:r>
            <a:r>
              <a:rPr lang="en-IN" sz="1400" dirty="0"/>
              <a:t>and </a:t>
            </a:r>
            <a:r>
              <a:rPr lang="en-IN" sz="1400" dirty="0" err="1">
                <a:solidFill>
                  <a:srgbClr val="E73346"/>
                </a:solidFill>
              </a:rPr>
              <a:t>gdpp</a:t>
            </a:r>
            <a:r>
              <a:rPr lang="en-IN" sz="1400" dirty="0"/>
              <a:t> whereas cluster 1 has good high income and </a:t>
            </a:r>
            <a:r>
              <a:rPr lang="en-IN" sz="1400" dirty="0" err="1"/>
              <a:t>gdpp</a:t>
            </a:r>
            <a:endParaRPr lang="en-IN" sz="14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rgbClr val="E73346"/>
                </a:solidFill>
              </a:rPr>
              <a:t>Cluster 0 </a:t>
            </a:r>
            <a:r>
              <a:rPr lang="en-IN" sz="1400" dirty="0"/>
              <a:t>has </a:t>
            </a:r>
            <a:r>
              <a:rPr lang="en-IN" sz="1400" dirty="0">
                <a:solidFill>
                  <a:srgbClr val="E73346"/>
                </a:solidFill>
              </a:rPr>
              <a:t>high </a:t>
            </a:r>
            <a:r>
              <a:rPr lang="en-IN" sz="1400" dirty="0" err="1">
                <a:solidFill>
                  <a:srgbClr val="E73346"/>
                </a:solidFill>
              </a:rPr>
              <a:t>child_mort</a:t>
            </a:r>
            <a:r>
              <a:rPr lang="en-IN" sz="1400" dirty="0">
                <a:solidFill>
                  <a:srgbClr val="E73346"/>
                </a:solidFill>
              </a:rPr>
              <a:t> </a:t>
            </a:r>
            <a:r>
              <a:rPr lang="en-IN" sz="1400" dirty="0"/>
              <a:t>and Cluster 1 has high </a:t>
            </a:r>
            <a:r>
              <a:rPr lang="en-IN" sz="1400" dirty="0" err="1"/>
              <a:t>gdpp</a:t>
            </a:r>
            <a:r>
              <a:rPr lang="en-IN" sz="1400" dirty="0"/>
              <a:t> and low </a:t>
            </a:r>
            <a:r>
              <a:rPr lang="en-IN" sz="1400" dirty="0" err="1"/>
              <a:t>child_mort</a:t>
            </a:r>
            <a:endParaRPr lang="en-IN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800" dirty="0"/>
              <a:t>After sorting, the countries on ‘low </a:t>
            </a:r>
            <a:r>
              <a:rPr lang="en-IN" sz="1800" dirty="0" err="1"/>
              <a:t>gdpp</a:t>
            </a:r>
            <a:r>
              <a:rPr lang="en-IN" sz="1800" dirty="0"/>
              <a:t>’, ‘low income’ and ‘high </a:t>
            </a:r>
            <a:r>
              <a:rPr lang="en-IN" sz="1800" dirty="0" err="1"/>
              <a:t>child_mort</a:t>
            </a:r>
            <a:r>
              <a:rPr lang="en-IN" sz="1800" dirty="0"/>
              <a:t>’, we got the final set of countries which are in dire need of aid and require the immediate attention of the CEO.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E73346"/>
                </a:solidFill>
              </a:rPr>
              <a:t>Burundi - Liberia – Congo Dem. Rep. - Niger - Sierra Leone - Madagascar - Mozambique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0B8658-BB43-484E-B74F-16DCC87B2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858" y="1120508"/>
            <a:ext cx="3757724" cy="2396866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0F8F6C22-D70C-8440-933B-9C74DE5E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212" y="1123339"/>
            <a:ext cx="3540072" cy="244603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A20667-33ED-664B-BFFA-D626C1B41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181" y="4116621"/>
            <a:ext cx="7176658" cy="17941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538624A-1755-7B46-AE0D-393C460253D4}"/>
              </a:ext>
            </a:extLst>
          </p:cNvPr>
          <p:cNvSpPr/>
          <p:nvPr/>
        </p:nvSpPr>
        <p:spPr>
          <a:xfrm>
            <a:off x="10953838" y="4056568"/>
            <a:ext cx="961563" cy="1794165"/>
          </a:xfrm>
          <a:prstGeom prst="rect">
            <a:avLst/>
          </a:prstGeom>
          <a:noFill/>
          <a:ln w="19050">
            <a:solidFill>
              <a:srgbClr val="E73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CE5B30-5BB1-A642-B525-10C2A257FFB6}"/>
              </a:ext>
            </a:extLst>
          </p:cNvPr>
          <p:cNvSpPr/>
          <p:nvPr/>
        </p:nvSpPr>
        <p:spPr>
          <a:xfrm>
            <a:off x="5124539" y="4056568"/>
            <a:ext cx="893134" cy="1794165"/>
          </a:xfrm>
          <a:prstGeom prst="rect">
            <a:avLst/>
          </a:prstGeom>
          <a:noFill/>
          <a:ln w="19050">
            <a:solidFill>
              <a:srgbClr val="E73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1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F824D-930E-8A42-9E8F-5427A91F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12192000" cy="6883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52BCCA-32AB-234A-83FB-7A57067324B5}"/>
              </a:ext>
            </a:extLst>
          </p:cNvPr>
          <p:cNvSpPr txBox="1">
            <a:spLocks/>
          </p:cNvSpPr>
          <p:nvPr/>
        </p:nvSpPr>
        <p:spPr>
          <a:xfrm>
            <a:off x="447399" y="-2022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>
                <a:solidFill>
                  <a:schemeClr val="bg1"/>
                </a:solidFill>
                <a:latin typeface="Raleway" panose="020B0503030101060003" pitchFamily="34" charset="77"/>
              </a:rPr>
              <a:t>Conclusion</a:t>
            </a:r>
            <a:endParaRPr lang="en-US" sz="2400" b="1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9653D1-49B4-CD4A-A911-7706DEA09E3A}"/>
              </a:ext>
            </a:extLst>
          </p:cNvPr>
          <p:cNvSpPr txBox="1">
            <a:spLocks/>
          </p:cNvSpPr>
          <p:nvPr/>
        </p:nvSpPr>
        <p:spPr>
          <a:xfrm>
            <a:off x="387439" y="1109484"/>
            <a:ext cx="10515600" cy="3947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32E8959-4DC5-B249-96FB-863981E6241F}"/>
              </a:ext>
            </a:extLst>
          </p:cNvPr>
          <p:cNvSpPr txBox="1">
            <a:spLocks/>
          </p:cNvSpPr>
          <p:nvPr/>
        </p:nvSpPr>
        <p:spPr>
          <a:xfrm>
            <a:off x="426498" y="1052930"/>
            <a:ext cx="4738747" cy="1123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sz="1800" i="1" dirty="0">
                <a:solidFill>
                  <a:schemeClr val="bg1"/>
                </a:solidFill>
              </a:rPr>
              <a:t>As both </a:t>
            </a:r>
            <a:r>
              <a:rPr lang="en-IN" sz="1800" i="1" dirty="0" err="1">
                <a:solidFill>
                  <a:schemeClr val="bg1"/>
                </a:solidFill>
              </a:rPr>
              <a:t>Kmeans</a:t>
            </a:r>
            <a:r>
              <a:rPr lang="en-IN" sz="1800" i="1" dirty="0">
                <a:solidFill>
                  <a:schemeClr val="bg1"/>
                </a:solidFill>
              </a:rPr>
              <a:t> and Hierarchical Clustering give the same results we conclude that the below seven countries are in dire need of aid and CEO’s immediate attention.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40A599-7777-8449-9B6E-80F959047E57}"/>
              </a:ext>
            </a:extLst>
          </p:cNvPr>
          <p:cNvSpPr txBox="1">
            <a:spLocks/>
          </p:cNvSpPr>
          <p:nvPr/>
        </p:nvSpPr>
        <p:spPr>
          <a:xfrm>
            <a:off x="426499" y="2332148"/>
            <a:ext cx="2980952" cy="2670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/>
            </a:pPr>
            <a:r>
              <a:rPr lang="en-IN" sz="1800" b="1" dirty="0">
                <a:solidFill>
                  <a:schemeClr val="bg1"/>
                </a:solidFill>
              </a:rPr>
              <a:t>Burundi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1" dirty="0">
                <a:solidFill>
                  <a:schemeClr val="bg1"/>
                </a:solidFill>
              </a:rPr>
              <a:t>Liberia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1" dirty="0">
                <a:solidFill>
                  <a:schemeClr val="bg1"/>
                </a:solidFill>
              </a:rPr>
              <a:t>Congo Dem. Rep.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1" dirty="0">
                <a:solidFill>
                  <a:schemeClr val="bg1"/>
                </a:solidFill>
              </a:rPr>
              <a:t>Niger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1" dirty="0">
                <a:solidFill>
                  <a:schemeClr val="bg1"/>
                </a:solidFill>
              </a:rPr>
              <a:t>Sierra Leone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1" dirty="0">
                <a:solidFill>
                  <a:schemeClr val="bg1"/>
                </a:solidFill>
              </a:rPr>
              <a:t>Madagascar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IN" sz="1800" b="1" dirty="0">
                <a:solidFill>
                  <a:schemeClr val="bg1"/>
                </a:solidFill>
              </a:rPr>
              <a:t>Mozambique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008D6E-7DE8-7A42-B65F-E7E15ACDD08D}"/>
              </a:ext>
            </a:extLst>
          </p:cNvPr>
          <p:cNvCxnSpPr>
            <a:cxnSpLocks/>
          </p:cNvCxnSpPr>
          <p:nvPr/>
        </p:nvCxnSpPr>
        <p:spPr>
          <a:xfrm>
            <a:off x="129915" y="794294"/>
            <a:ext cx="5966085" cy="0"/>
          </a:xfrm>
          <a:prstGeom prst="line">
            <a:avLst/>
          </a:prstGeom>
          <a:ln w="12700">
            <a:gradFill>
              <a:gsLst>
                <a:gs pos="2700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A60892-0EF9-9445-872A-C1C36EDBDAE1}"/>
              </a:ext>
            </a:extLst>
          </p:cNvPr>
          <p:cNvSpPr/>
          <p:nvPr/>
        </p:nvSpPr>
        <p:spPr>
          <a:xfrm>
            <a:off x="129915" y="71205"/>
            <a:ext cx="11932171" cy="66593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90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810</Words>
  <Application>Microsoft Macintosh PowerPoint</Application>
  <PresentationFormat>Widescreen</PresentationFormat>
  <Paragraphs>78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Raleway</vt:lpstr>
      <vt:lpstr>Raleway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Anurag James Singh</dc:creator>
  <cp:lastModifiedBy>Anurag James Singh</cp:lastModifiedBy>
  <cp:revision>134</cp:revision>
  <dcterms:created xsi:type="dcterms:W3CDTF">2020-05-02T14:34:29Z</dcterms:created>
  <dcterms:modified xsi:type="dcterms:W3CDTF">2020-07-13T11:58:48Z</dcterms:modified>
</cp:coreProperties>
</file>